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69" r:id="rId2"/>
    <p:sldId id="256" r:id="rId3"/>
    <p:sldId id="260" r:id="rId4"/>
    <p:sldId id="271" r:id="rId5"/>
    <p:sldId id="274" r:id="rId6"/>
    <p:sldId id="262" r:id="rId7"/>
    <p:sldId id="275" r:id="rId8"/>
    <p:sldId id="28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67" r:id="rId17"/>
    <p:sldId id="28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00C288-736B-4B5E-A540-166BC336789E}" type="datetimeFigureOut">
              <a:rPr lang="en-IN" smtClean="0"/>
              <a:pPr/>
              <a:t>22-04-2014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ABF9E-7618-40C0-911F-4E7E7E9DEBB4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1593" y="188640"/>
            <a:ext cx="7436831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5085184"/>
            <a:ext cx="780835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dirty="0" smtClean="0"/>
              <a:t>Semantic indoor object identification and </a:t>
            </a:r>
          </a:p>
          <a:p>
            <a:pPr algn="ctr"/>
            <a:r>
              <a:rPr lang="en-US" sz="3500" dirty="0" smtClean="0"/>
              <a:t>labeling using RGB-D camera</a:t>
            </a:r>
            <a:endParaRPr lang="en-IN" sz="3500" dirty="0" smtClean="0"/>
          </a:p>
          <a:p>
            <a:pPr algn="ctr"/>
            <a:endParaRPr lang="en-IN" sz="35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Step 1 :</a:t>
            </a:r>
            <a:r>
              <a:rPr lang="en-GB" sz="2800" dirty="0"/>
              <a:t>Kinect capturing the objects in order to identify and label them (Setup)</a:t>
            </a:r>
            <a:endParaRPr lang="en-IN" sz="2800" dirty="0"/>
          </a:p>
        </p:txBody>
      </p:sp>
      <p:pic>
        <p:nvPicPr>
          <p:cNvPr id="4" name="Content Placeholder 3" descr="C:\Users\TEMP.WDC.000\Downloads\DSC02089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8075240" cy="4752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30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228998"/>
          </a:xfrm>
        </p:spPr>
        <p:txBody>
          <a:bodyPr>
            <a:noAutofit/>
          </a:bodyPr>
          <a:lstStyle/>
          <a:p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>Step 2 :</a:t>
            </a:r>
            <a:r>
              <a:rPr lang="en-US" sz="2800" dirty="0"/>
              <a:t>Colored Information captured by </a:t>
            </a:r>
            <a:r>
              <a:rPr lang="en-US" sz="2800" dirty="0" smtClean="0"/>
              <a:t>Kinect(LHS) </a:t>
            </a:r>
            <a:r>
              <a:rPr lang="en-IN" sz="2800" dirty="0"/>
              <a:t/>
            </a:r>
            <a:br>
              <a:rPr lang="en-IN" sz="2800" dirty="0"/>
            </a:br>
            <a:r>
              <a:rPr lang="en-US" sz="2800" dirty="0" smtClean="0"/>
              <a:t>Depth </a:t>
            </a:r>
            <a:r>
              <a:rPr lang="en-US" sz="2800" dirty="0"/>
              <a:t>Information captured by </a:t>
            </a:r>
            <a:r>
              <a:rPr lang="en-US" sz="2800" dirty="0" smtClean="0"/>
              <a:t>Kinect(RHS)</a:t>
            </a:r>
            <a:r>
              <a:rPr lang="en-IN" sz="2800" dirty="0"/>
              <a:t/>
            </a:r>
            <a:br>
              <a:rPr lang="en-IN" sz="2800" dirty="0"/>
            </a:br>
            <a:endParaRPr lang="en-IN" sz="2800" dirty="0"/>
          </a:p>
        </p:txBody>
      </p:sp>
      <p:pic>
        <p:nvPicPr>
          <p:cNvPr id="4" name="Content Placeholder 3" descr="C:\Users\TEMP.WDC.000\Downloads\input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7638"/>
            <a:ext cx="7992888" cy="5107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28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>
            <a:noAutofit/>
          </a:bodyPr>
          <a:lstStyle/>
          <a:p>
            <a:r>
              <a:rPr lang="en-IN" sz="2800" dirty="0" smtClean="0"/>
              <a:t>Step 3 :</a:t>
            </a:r>
            <a:r>
              <a:rPr lang="en-US" sz="2800" dirty="0"/>
              <a:t>Objects segmented from the input </a:t>
            </a:r>
            <a:r>
              <a:rPr lang="en-US" sz="2800" dirty="0" smtClean="0"/>
              <a:t>image</a:t>
            </a:r>
            <a:br>
              <a:rPr lang="en-US" sz="2800" dirty="0" smtClean="0"/>
            </a:br>
            <a:r>
              <a:rPr lang="en-US" sz="2800" dirty="0" smtClean="0"/>
              <a:t>(Right side)</a:t>
            </a:r>
            <a:r>
              <a:rPr lang="en-IN" sz="2800" dirty="0"/>
              <a:t/>
            </a:r>
            <a:br>
              <a:rPr lang="en-IN" sz="2800" dirty="0"/>
            </a:br>
            <a:endParaRPr lang="en-IN" sz="2800" dirty="0"/>
          </a:p>
        </p:txBody>
      </p:sp>
      <p:pic>
        <p:nvPicPr>
          <p:cNvPr id="4" name="Content Placeholder 3" descr="C:\Users\TEMP.WDC.000\Downloads\clusters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84784"/>
            <a:ext cx="7941568" cy="5040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921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Step 4 :Individual </a:t>
            </a:r>
            <a:r>
              <a:rPr lang="en-US" sz="2800" dirty="0"/>
              <a:t>segmented Objects saved in memory</a:t>
            </a:r>
            <a:r>
              <a:rPr lang="en-IN" sz="2800" dirty="0"/>
              <a:t/>
            </a:r>
            <a:br>
              <a:rPr lang="en-IN" sz="2800" dirty="0"/>
            </a:br>
            <a:endParaRPr lang="en-IN" sz="2800" dirty="0"/>
          </a:p>
        </p:txBody>
      </p:sp>
      <p:pic>
        <p:nvPicPr>
          <p:cNvPr id="4" name="Content Placeholder 3" descr="C:\Users\TEMP.WDC.000\Downloads\final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8003232" cy="4973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627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2800" dirty="0" smtClean="0"/>
              <a:t>Step 5 : </a:t>
            </a:r>
            <a:r>
              <a:rPr lang="en-GB" sz="2800" dirty="0"/>
              <a:t>Feature of each individual segment extracted and represented on left</a:t>
            </a:r>
            <a:endParaRPr lang="en-IN" sz="2800" dirty="0"/>
          </a:p>
        </p:txBody>
      </p:sp>
      <p:pic>
        <p:nvPicPr>
          <p:cNvPr id="4" name="Content Placeholder 3" descr="C:\Users\TEMP.WDC.000\Downloads\vfhs_feature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28800"/>
            <a:ext cx="8075240" cy="4896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845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Step 6 : Feature </a:t>
            </a:r>
            <a:r>
              <a:rPr lang="en-US" sz="2800" dirty="0"/>
              <a:t>comparison of individual segments with training set and segment with minimum distance determined</a:t>
            </a:r>
            <a:r>
              <a:rPr lang="en-IN" sz="2800" dirty="0"/>
              <a:t/>
            </a:r>
            <a:br>
              <a:rPr lang="en-IN" sz="2800" dirty="0"/>
            </a:br>
            <a:endParaRPr lang="en-IN" sz="2800" dirty="0"/>
          </a:p>
        </p:txBody>
      </p:sp>
      <p:pic>
        <p:nvPicPr>
          <p:cNvPr id="4" name="Content Placeholder 3" descr="C:\Users\TEMP.WDC.000\Downloads\nn.pn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17638"/>
            <a:ext cx="6264696" cy="53029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940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4534"/>
            <a:ext cx="8280920" cy="6214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Data Flow Diagrams </a:t>
            </a:r>
            <a:endParaRPr lang="en-IN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5" b="54762"/>
          <a:stretch/>
        </p:blipFill>
        <p:spPr bwMode="auto">
          <a:xfrm>
            <a:off x="4427984" y="1772816"/>
            <a:ext cx="4452609" cy="31683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72816"/>
            <a:ext cx="3456384" cy="40393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1640" y="6101413"/>
            <a:ext cx="277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 0 </a:t>
            </a:r>
            <a:r>
              <a:rPr lang="en-US" dirty="0" smtClean="0"/>
              <a:t>: Data </a:t>
            </a:r>
            <a:r>
              <a:rPr lang="en-US" dirty="0"/>
              <a:t>Flow Diagram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496988" y="6101413"/>
            <a:ext cx="289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</a:t>
            </a:r>
            <a:r>
              <a:rPr lang="en-US" dirty="0" smtClean="0"/>
              <a:t>1 : </a:t>
            </a:r>
            <a:r>
              <a:rPr lang="en-US" dirty="0"/>
              <a:t>Data Flow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751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51720" y="2852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899592" y="1556792"/>
            <a:ext cx="7272808" cy="6545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2200" dirty="0" smtClean="0">
                <a:latin typeface="+mj-lt"/>
              </a:rPr>
              <a:t>We consider the problem of high level scene understanding for personal robots. It includes  object detection, labeling of meaningful regions from 3D reconstruction.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2200" dirty="0" smtClean="0">
              <a:latin typeface="+mj-lt"/>
            </a:endParaRPr>
          </a:p>
          <a:p>
            <a:pPr marL="411480" lvl="1" indent="-342900">
              <a:spcBef>
                <a:spcPts val="700"/>
              </a:spcBef>
              <a:buClr>
                <a:schemeClr val="tx2"/>
              </a:buClr>
              <a:buSzPct val="95000"/>
              <a:buFont typeface="Arial" pitchFamily="34" charset="0"/>
              <a:buChar char="•"/>
            </a:pPr>
            <a:r>
              <a:rPr lang="en-IN" sz="2200" dirty="0" smtClean="0">
                <a:latin typeface="+mj-lt"/>
              </a:rPr>
              <a:t>The task is to detect commonly found objects in the 3D point cloud of indoor scenes obtained from such cameras</a:t>
            </a:r>
            <a:r>
              <a:rPr lang="en-US" sz="2200" dirty="0" smtClean="0">
                <a:latin typeface="+mj-lt"/>
              </a:rPr>
              <a:t>. </a:t>
            </a:r>
            <a:r>
              <a:rPr lang="en-IN" sz="2200" dirty="0" smtClean="0">
                <a:latin typeface="+mj-lt"/>
              </a:rPr>
              <a:t>Our method comprises of following features : </a:t>
            </a:r>
            <a:endParaRPr lang="en-US" sz="2200" dirty="0" smtClean="0">
              <a:latin typeface="+mj-lt"/>
            </a:endParaRPr>
          </a:p>
          <a:p>
            <a:pPr marL="1104138" lvl="3" indent="-514350">
              <a:spcBef>
                <a:spcPts val="700"/>
              </a:spcBef>
              <a:buClr>
                <a:schemeClr val="tx2"/>
              </a:buClr>
              <a:buSzPct val="95000"/>
              <a:buFont typeface="+mj-lt"/>
              <a:buAutoNum type="romanUcPeriod"/>
            </a:pPr>
            <a:r>
              <a:rPr lang="en-US" sz="2200" dirty="0" smtClean="0">
                <a:latin typeface="+mj-lt"/>
              </a:rPr>
              <a:t>combine scene categorization, </a:t>
            </a:r>
          </a:p>
          <a:p>
            <a:pPr marL="1104138" lvl="3" indent="-514350">
              <a:spcBef>
                <a:spcPts val="700"/>
              </a:spcBef>
              <a:buClr>
                <a:schemeClr val="tx2"/>
              </a:buClr>
              <a:buSzPct val="95000"/>
              <a:buFont typeface="+mj-lt"/>
              <a:buAutoNum type="romanUcPeriod"/>
            </a:pPr>
            <a:r>
              <a:rPr lang="en-US" sz="2200" dirty="0" smtClean="0">
                <a:latin typeface="+mj-lt"/>
              </a:rPr>
              <a:t>geometric layout and </a:t>
            </a:r>
          </a:p>
          <a:p>
            <a:pPr marL="1104138" lvl="3" indent="-514350">
              <a:spcBef>
                <a:spcPts val="700"/>
              </a:spcBef>
              <a:buClr>
                <a:schemeClr val="tx2"/>
              </a:buClr>
              <a:buSzPct val="95000"/>
              <a:buFont typeface="+mj-lt"/>
              <a:buAutoNum type="romanUcPeriod"/>
            </a:pPr>
            <a:r>
              <a:rPr lang="en-US" sz="2200" dirty="0" smtClean="0">
                <a:latin typeface="+mj-lt"/>
              </a:rPr>
              <a:t>object detection for better scene understanding. 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US" sz="2200" dirty="0" smtClean="0">
              <a:latin typeface="+mj-lt"/>
            </a:endParaRPr>
          </a:p>
          <a:p>
            <a:pPr marL="914400" lvl="1" indent="-457200"/>
            <a:endParaRPr lang="en-US" sz="2200" dirty="0" smtClean="0">
              <a:latin typeface="+mj-lt"/>
            </a:endParaRPr>
          </a:p>
          <a:p>
            <a:pPr marL="914400" lvl="1" indent="-457200"/>
            <a:endParaRPr lang="en-US" sz="2200" dirty="0" smtClean="0">
              <a:latin typeface="+mj-lt"/>
            </a:endParaRPr>
          </a:p>
          <a:p>
            <a:pPr marL="914400" lvl="1" indent="-457200">
              <a:buFont typeface="Arial" pitchFamily="34" charset="0"/>
              <a:buChar char="•"/>
            </a:pPr>
            <a:endParaRPr lang="en-US" sz="2200" dirty="0" smtClean="0">
              <a:latin typeface="+mj-lt"/>
            </a:endParaRPr>
          </a:p>
          <a:p>
            <a:pPr marL="914400" lvl="1" indent="-457200">
              <a:buFont typeface="Arial" pitchFamily="34" charset="0"/>
              <a:buChar char="•"/>
            </a:pPr>
            <a:endParaRPr lang="en-IN" sz="2200" dirty="0" smtClean="0">
              <a:latin typeface="+mj-lt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IN" sz="2200" dirty="0" smtClean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IN" sz="2200" dirty="0">
              <a:latin typeface="+mj-lt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Introduction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39552" y="1340768"/>
            <a:ext cx="820891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Improvement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600200"/>
            <a:ext cx="7787208" cy="4525963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GB" sz="2200" dirty="0" smtClean="0"/>
              <a:t>3D layout or depths have been used for improving object detection. </a:t>
            </a:r>
          </a:p>
          <a:p>
            <a:pPr>
              <a:buFont typeface="Arial" pitchFamily="34" charset="0"/>
              <a:buChar char="•"/>
            </a:pPr>
            <a:r>
              <a:rPr lang="en-GB" sz="2200" dirty="0" smtClean="0"/>
              <a:t>3D scene is inferred from a single 2D image.</a:t>
            </a:r>
          </a:p>
          <a:p>
            <a:pPr>
              <a:buFont typeface="Arial" pitchFamily="34" charset="0"/>
              <a:buChar char="•"/>
            </a:pPr>
            <a:r>
              <a:rPr lang="en-GB" sz="2200" dirty="0" smtClean="0"/>
              <a:t>Point cloud.</a:t>
            </a:r>
          </a:p>
          <a:p>
            <a:pPr>
              <a:buFont typeface="Arial" pitchFamily="34" charset="0"/>
              <a:buChar char="•"/>
            </a:pPr>
            <a:r>
              <a:rPr lang="en-GB" sz="2200" dirty="0" smtClean="0"/>
              <a:t>3D data - we can more precisely determine the shape, size and geometric orientation of the objects, and several other properties and therefore capture much stronger context.</a:t>
            </a:r>
          </a:p>
          <a:p>
            <a:pPr>
              <a:buFont typeface="Arial" pitchFamily="34" charset="0"/>
              <a:buChar char="•"/>
            </a:pPr>
            <a:r>
              <a:rPr lang="en-GB" sz="2200" dirty="0" smtClean="0"/>
              <a:t>RGB-D ( </a:t>
            </a:r>
            <a:r>
              <a:rPr lang="en-GB" sz="2200" dirty="0" err="1" smtClean="0"/>
              <a:t>Kinect</a:t>
            </a:r>
            <a:r>
              <a:rPr lang="en-GB" sz="2200" dirty="0" smtClean="0"/>
              <a:t>-style) depth cameras -  colour and depth can be obtained and helps in providing shape features for object detection ,3D segmentation.</a:t>
            </a:r>
            <a:endParaRPr lang="en-IN" sz="22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9552" y="1340768"/>
            <a:ext cx="820891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400" dirty="0" smtClean="0">
                <a:latin typeface="Calibri" panose="020F0502020204030204" pitchFamily="34" charset="0"/>
              </a:rPr>
              <a:t>RGB-D Data</a:t>
            </a:r>
            <a:endParaRPr lang="en-IN" sz="4400" dirty="0">
              <a:latin typeface="Calibri" panose="020F0502020204030204" pitchFamily="34" charset="0"/>
            </a:endParaRPr>
          </a:p>
        </p:txBody>
      </p:sp>
      <p:pic>
        <p:nvPicPr>
          <p:cNvPr id="1026" name="Picture 2" descr="http://graphics.stanford.edu/~mdfisher/Images/KinectSensor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26464"/>
            <a:ext cx="8508318" cy="434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539552" y="1340768"/>
            <a:ext cx="820891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07904" y="5877733"/>
            <a:ext cx="2798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Depth Information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5340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Point Cloud</a:t>
            </a:r>
            <a:endParaRPr lang="en-IN" dirty="0"/>
          </a:p>
        </p:txBody>
      </p:sp>
      <p:pic>
        <p:nvPicPr>
          <p:cNvPr id="2050" name="Picture 2" descr="http://graphics.stanford.edu/~mdfisher/Images/KinectCaptureFull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1126" y="1825625"/>
            <a:ext cx="664174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539552" y="1340768"/>
            <a:ext cx="820891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19672" y="227687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95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Approach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9552" y="1340768"/>
            <a:ext cx="820891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1772816"/>
            <a:ext cx="82912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Training phase </a:t>
            </a:r>
            <a:endParaRPr lang="en-I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the images of the objects to be trained from various angles 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pass filter to eliminate the area around the object of interest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Euclidian clustering algorithm to form a cluster of points which belong to the object 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Determine the features of the cluster which represents the object and save it to the disk in form of a tree</a:t>
            </a:r>
            <a:r>
              <a:rPr lang="en-US" dirty="0" smtClean="0"/>
              <a:t>.</a:t>
            </a:r>
          </a:p>
          <a:p>
            <a:pPr lvl="1"/>
            <a:endParaRPr lang="en-IN" dirty="0"/>
          </a:p>
          <a:p>
            <a:r>
              <a:rPr lang="en-US" sz="2400" dirty="0"/>
              <a:t>Testing phase</a:t>
            </a:r>
            <a:endParaRPr lang="en-IN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Capture the image of the set of objects from which the concerned object is to be identified.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the Euclidian clustering algorithm to form a cluster of points where each cluster is a distinct object 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Determine the features of each and every cluster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Find the nearest neighbor of the clusters feature value in the tree </a:t>
            </a: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Now assign the object a label of nearest neighbor.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Requirements</a:t>
            </a:r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39552" y="1340768"/>
            <a:ext cx="820891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39552" y="1700808"/>
            <a:ext cx="77768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Hardware</a:t>
            </a:r>
          </a:p>
          <a:p>
            <a:pPr lvl="1">
              <a:buFont typeface="Arial" pitchFamily="34" charset="0"/>
              <a:buChar char="•"/>
            </a:pPr>
            <a:r>
              <a:rPr lang="en-IN" sz="2000" dirty="0" smtClean="0"/>
              <a:t>RGB-D Camera(Microsoft Kinect)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r>
              <a:rPr lang="en-IN" sz="2400" dirty="0" smtClean="0"/>
              <a:t>Software </a:t>
            </a:r>
          </a:p>
          <a:p>
            <a:pPr lvl="1">
              <a:buFont typeface="Arial" pitchFamily="34" charset="0"/>
              <a:buChar char="•"/>
            </a:pPr>
            <a:r>
              <a:rPr lang="en-IN" sz="2000" dirty="0" smtClean="0"/>
              <a:t>Point Cloud Library</a:t>
            </a:r>
          </a:p>
          <a:p>
            <a:pPr lvl="1">
              <a:buFont typeface="Arial" pitchFamily="34" charset="0"/>
              <a:buChar char="•"/>
            </a:pPr>
            <a:r>
              <a:rPr lang="en-IN" sz="2000" dirty="0" smtClean="0"/>
              <a:t>Kinect drivers</a:t>
            </a:r>
          </a:p>
          <a:p>
            <a:pPr>
              <a:buFont typeface="Arial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88648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60648"/>
            <a:ext cx="8496944" cy="6408712"/>
          </a:xfrm>
        </p:spPr>
        <p:txBody>
          <a:bodyPr>
            <a:normAutofit/>
          </a:bodyPr>
          <a:lstStyle/>
          <a:p>
            <a:r>
              <a:rPr lang="en-IN" sz="2400" dirty="0" smtClean="0"/>
              <a:t>PCD(Point Cloud Data) format : </a:t>
            </a:r>
          </a:p>
          <a:p>
            <a:pPr lvl="1"/>
            <a:r>
              <a:rPr lang="en-GB" sz="2000" dirty="0"/>
              <a:t>Point Cloud represents the base class in PCL for storing collections of 3D points.</a:t>
            </a:r>
          </a:p>
          <a:p>
            <a:pPr lvl="1"/>
            <a:r>
              <a:rPr lang="en-GB" sz="2000" dirty="0"/>
              <a:t>PCD is used to support 3D point cloud data.</a:t>
            </a:r>
          </a:p>
          <a:p>
            <a:pPr lvl="1"/>
            <a:r>
              <a:rPr lang="en-GB" sz="2000" dirty="0"/>
              <a:t>The PCD file format is not meant to reinvent the wheel, but rather to complement existing file formats that for one reason or another did not/do not support some of the extensions that PCL brings to n-D point cloud processing.</a:t>
            </a:r>
          </a:p>
          <a:p>
            <a:pPr marL="0" indent="0">
              <a:buNone/>
            </a:pPr>
            <a:endParaRPr lang="en-IN" sz="2000" dirty="0"/>
          </a:p>
          <a:p>
            <a:r>
              <a:rPr lang="en-IN" sz="2400" dirty="0" smtClean="0"/>
              <a:t>k-Nearest-Neighbour classifiers :</a:t>
            </a:r>
          </a:p>
          <a:p>
            <a:pPr lvl="1"/>
            <a:r>
              <a:rPr lang="en-GB" sz="2000" dirty="0"/>
              <a:t> </a:t>
            </a:r>
            <a:r>
              <a:rPr lang="en-GB" sz="2000" dirty="0" smtClean="0"/>
              <a:t>It is </a:t>
            </a:r>
            <a:r>
              <a:rPr lang="en-GB" sz="2000" dirty="0"/>
              <a:t>a non-parametric method used for classification and </a:t>
            </a:r>
            <a:r>
              <a:rPr lang="en-GB" sz="2000" dirty="0" smtClean="0"/>
              <a:t>regression. In </a:t>
            </a:r>
            <a:r>
              <a:rPr lang="en-GB" sz="2000" dirty="0"/>
              <a:t>both cases, the input consists of the k closest training examples in the feature space. The output depends on whether k-NN is used for classification or </a:t>
            </a:r>
            <a:r>
              <a:rPr lang="en-GB" sz="2000" dirty="0" smtClean="0"/>
              <a:t>regression</a:t>
            </a:r>
            <a:endParaRPr lang="en-GB" sz="2000" dirty="0"/>
          </a:p>
          <a:p>
            <a:pPr lvl="1"/>
            <a:r>
              <a:rPr lang="en-GB" sz="2000" dirty="0"/>
              <a:t>In k-NN classification, the output is a class membership. An object is classified by a majority vote of its </a:t>
            </a:r>
            <a:r>
              <a:rPr lang="en-GB" sz="2000" dirty="0" smtClean="0"/>
              <a:t>neighbours, </a:t>
            </a:r>
            <a:r>
              <a:rPr lang="en-GB" sz="2000" dirty="0"/>
              <a:t>with the object being assigned to the class most common among its k nearest </a:t>
            </a:r>
            <a:r>
              <a:rPr lang="en-GB" sz="2000" dirty="0" smtClean="0"/>
              <a:t>neighbours. </a:t>
            </a:r>
          </a:p>
          <a:p>
            <a:pPr lvl="1"/>
            <a:r>
              <a:rPr lang="en-GB" sz="2000" dirty="0" smtClean="0"/>
              <a:t>In </a:t>
            </a:r>
            <a:r>
              <a:rPr lang="en-GB" sz="2000" dirty="0"/>
              <a:t>k-NN regression, the output is the property value for the object. </a:t>
            </a: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273359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688" y="2684347"/>
            <a:ext cx="8229600" cy="1143000"/>
          </a:xfrm>
        </p:spPr>
        <p:txBody>
          <a:bodyPr/>
          <a:lstStyle/>
          <a:p>
            <a:r>
              <a:rPr lang="en-IN" dirty="0" smtClean="0"/>
              <a:t>Implementation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531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564</Words>
  <Application>Microsoft Office PowerPoint</Application>
  <PresentationFormat>On-screen Show (4:3)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Improvement</vt:lpstr>
      <vt:lpstr>RGB-D Data</vt:lpstr>
      <vt:lpstr>Point Cloud</vt:lpstr>
      <vt:lpstr>Approach</vt:lpstr>
      <vt:lpstr>Requirements</vt:lpstr>
      <vt:lpstr>PowerPoint Presentation</vt:lpstr>
      <vt:lpstr>Implementation</vt:lpstr>
      <vt:lpstr>Step 1 :Kinect capturing the objects in order to identify and label them (Setup)</vt:lpstr>
      <vt:lpstr> Step 2 :Colored Information captured by Kinect(LHS)  Depth Information captured by Kinect(RHS) </vt:lpstr>
      <vt:lpstr>Step 3 :Objects segmented from the input image (Right side) </vt:lpstr>
      <vt:lpstr>Step 4 :Individual segmented Objects saved in memory </vt:lpstr>
      <vt:lpstr>Step 5 : Feature of each individual segment extracted and represented on left</vt:lpstr>
      <vt:lpstr>Step 6 : Feature comparison of individual segments with training set and segment with minimum distance determined </vt:lpstr>
      <vt:lpstr>PowerPoint Presentation</vt:lpstr>
      <vt:lpstr>Data Flow Diagrams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Srinivas Sangishetty</dc:creator>
  <cp:lastModifiedBy>Mrinal Jain</cp:lastModifiedBy>
  <cp:revision>127</cp:revision>
  <dcterms:created xsi:type="dcterms:W3CDTF">2013-10-27T14:55:01Z</dcterms:created>
  <dcterms:modified xsi:type="dcterms:W3CDTF">2014-04-22T09:42:32Z</dcterms:modified>
</cp:coreProperties>
</file>